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9" r:id="rId2"/>
    <p:sldId id="276" r:id="rId3"/>
    <p:sldId id="284" r:id="rId4"/>
    <p:sldId id="285" r:id="rId5"/>
    <p:sldId id="271" r:id="rId6"/>
    <p:sldId id="287" r:id="rId7"/>
    <p:sldId id="289" r:id="rId8"/>
    <p:sldId id="286" r:id="rId9"/>
    <p:sldId id="291" r:id="rId10"/>
    <p:sldId id="290" r:id="rId11"/>
    <p:sldId id="283" r:id="rId12"/>
    <p:sldId id="288" r:id="rId13"/>
    <p:sldId id="261" r:id="rId14"/>
    <p:sldId id="263" r:id="rId15"/>
    <p:sldId id="265" r:id="rId16"/>
    <p:sldId id="260" r:id="rId17"/>
    <p:sldId id="266" r:id="rId18"/>
    <p:sldId id="268" r:id="rId19"/>
    <p:sldId id="270" r:id="rId20"/>
    <p:sldId id="272" r:id="rId21"/>
    <p:sldId id="273" r:id="rId22"/>
    <p:sldId id="274" r:id="rId23"/>
    <p:sldId id="277" r:id="rId24"/>
    <p:sldId id="278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7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862" b="0" i="0" u="none" strike="noStrike" kern="1200" spc="0" baseline="0" noProof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pt-BR" noProof="0" dirty="0">
                <a:solidFill>
                  <a:schemeClr val="tx1"/>
                </a:solidFill>
                <a:latin typeface="+mj-lt"/>
              </a:rPr>
              <a:t>Receita Bruta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862" b="0" i="0" u="none" strike="noStrike" kern="1200" spc="0" baseline="0" noProof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dkUpDiag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  <a:effectLst/>
          </c:spPr>
          <c:invertIfNegative val="0"/>
          <c:val>
            <c:numRef>
              <c:f>Sheet1!$B$2:$B$6</c:f>
              <c:numCache>
                <c:formatCode>"R$"\ 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Série 1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20AA</c:v>
                      </c:pt>
                      <c:pt idx="1">
                        <c:v>20AA</c:v>
                      </c:pt>
                      <c:pt idx="2">
                        <c:v>20AA</c:v>
                      </c:pt>
                      <c:pt idx="3">
                        <c:v>20AA</c:v>
                      </c:pt>
                      <c:pt idx="4">
                        <c:v>20AA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BEC1-46F8-924B-6328805B1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R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389-4116-BE49-3E1B5920BDBF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89-4116-BE49-3E1B5920BD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89-4116-BE49-3E1B5920BDBF}"/>
              </c:ext>
            </c:extLst>
          </c:dPt>
          <c:dPt>
            <c:idx val="3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89-4116-BE49-3E1B5920BDBF}"/>
              </c:ext>
            </c:extLst>
          </c:dPt>
          <c:dLbls>
            <c:dLbl>
              <c:idx val="0"/>
              <c:layout>
                <c:manualLayout>
                  <c:x val="2.7762232870483718E-2"/>
                  <c:y val="8.808121841874053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389-4116-BE49-3E1B5920BDBF}"/>
                </c:ext>
              </c:extLst>
            </c:dLbl>
            <c:dLbl>
              <c:idx val="1"/>
              <c:layout>
                <c:manualLayout>
                  <c:x val="-5.5524465740967477E-2"/>
                  <c:y val="6.903663065252643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389-4116-BE49-3E1B5920BDBF}"/>
                </c:ext>
              </c:extLst>
            </c:dLbl>
            <c:dLbl>
              <c:idx val="2"/>
              <c:layout>
                <c:manualLayout>
                  <c:x val="-2.9897789245136312E-2"/>
                  <c:y val="-9.046179188951740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389-4116-BE49-3E1B5920BDBF}"/>
                </c:ext>
              </c:extLst>
            </c:dLbl>
            <c:dLbl>
              <c:idx val="3"/>
              <c:layout>
                <c:manualLayout>
                  <c:x val="3.2033345619788829E-2"/>
                  <c:y val="-0.1261703939511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389-4116-BE49-3E1B5920BDBF}"/>
                </c:ext>
              </c:extLst>
            </c:dLbl>
            <c:numFmt formatCode="&quot;R$&quot;\ 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Vendas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Parte 1</c:v>
                      </c:pt>
                      <c:pt idx="1">
                        <c:v>Parte 2</c:v>
                      </c:pt>
                      <c:pt idx="2">
                        <c:v>Parte 3</c:v>
                      </c:pt>
                      <c:pt idx="3">
                        <c:v>Parte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389-4116-BE49-3E1B5920BD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1"/>
        <c:holeSize val="1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1E0A686-31DD-4D80-BD7D-0A1ED548C36F}" type="datetime1">
              <a:rPr lang="pt-BR" smtClean="0"/>
              <a:t>18/09/2022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5BFB1-B1DD-485D-B5FF-4512CE4DC35A}" type="datetime1">
              <a:rPr lang="pt-BR" smtClean="0"/>
              <a:pPr/>
              <a:t>18/09/2022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08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4103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888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44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106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744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2910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7496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B8649DAF-093F-4482-AA38-346E9A2DEE9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7808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cxnSp>
        <p:nvCxnSpPr>
          <p:cNvPr id="5" name="Conector reto 4" descr="Linha divisória do Slide de título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Imagem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Marcadores de Imagem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Espaço Reservado para Imagem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orma liv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8" name="Forma liv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9" name="Forma liv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0" name="Forma liv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2" name="Forma liv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38" name="Espaço Reservado para Imagem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329254" y="4835817"/>
            <a:ext cx="84492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9" name="Espaço Reservado para Imagem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329254" y="3271181"/>
            <a:ext cx="84492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0" name="Espaço Reservado para Imagem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329254" y="1706545"/>
            <a:ext cx="844928" cy="691688"/>
          </a:xfrm>
        </p:spPr>
        <p:txBody>
          <a:bodyPr rtlCol="0"/>
          <a:lstStyle>
            <a:lvl1pPr marL="0" indent="0">
              <a:buNone/>
              <a:defRPr sz="1600"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tângulo arredond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45" name="Retângulo arredond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7" name="Retângulo arredond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8" name="Retângulo arredond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pt-BR" dirty="0"/>
            </a:p>
          </p:txBody>
        </p:sp>
      </p:grp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Texto destacado pode ir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Inserir ou arrastar e soltar a imagem aqui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dores de Imagem de Colu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4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  <p:sp>
        <p:nvSpPr>
          <p:cNvPr id="20" name="Espaço Reservado para Imagem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1" name="Espaço Reservado para Imagem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2" name="Espaço Reservado para Imagem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úmeros Grandes, Op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spaço Reservado para Texto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Cabeçalho da Seção</a:t>
            </a:r>
          </a:p>
        </p:txBody>
      </p:sp>
      <p:sp>
        <p:nvSpPr>
          <p:cNvPr id="27" name="Espaço Reservado para Texto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Cabeçalho da Seção</a:t>
            </a:r>
          </a:p>
        </p:txBody>
      </p:sp>
      <p:sp>
        <p:nvSpPr>
          <p:cNvPr id="28" name="Espaço Reservado para Texto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Cabeçalho da Seção</a:t>
            </a:r>
          </a:p>
        </p:txBody>
      </p:sp>
      <p:sp>
        <p:nvSpPr>
          <p:cNvPr id="48" name="Forma livre: Forma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Espaço Reservado para Texto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pt-BR" dirty="0"/>
              <a:t>1</a:t>
            </a:r>
          </a:p>
        </p:txBody>
      </p:sp>
      <p:sp>
        <p:nvSpPr>
          <p:cNvPr id="32" name="Espaço Reservado para Texto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pt-BR" dirty="0"/>
              <a:t>2</a:t>
            </a:r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 rtl="0"/>
            <a:r>
              <a:rPr lang="pt-BR" dirty="0"/>
              <a:t>3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Descrição da Seção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Descrição da Seção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ço no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  <p:sp>
        <p:nvSpPr>
          <p:cNvPr id="21" name="Espaço Reservado para Texto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  <p:sp>
        <p:nvSpPr>
          <p:cNvPr id="22" name="Espaço Reservado para Texto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quadrante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 Demarc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Título da seção 1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 dirty="0"/>
              <a:t>Título da seção 2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pt-BR" dirty="0"/>
              <a:t>Título da seção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  <p:cxnSp>
        <p:nvCxnSpPr>
          <p:cNvPr id="15" name="Conector de seta em linha ret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spaço Reservado para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Ano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1" name="Espaço Reservado para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2" name="Espaço Reservado para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5" name="Espaço Reservado para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26" name="Espaço Reservado para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Ano</a:t>
            </a:r>
          </a:p>
        </p:txBody>
      </p:sp>
      <p:sp>
        <p:nvSpPr>
          <p:cNvPr id="28" name="Espaço Reservado para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0" name="Espaço Reservado para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1" name="Espaço Reservado para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2" name="Espaço Reservado para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3" name="Espaço Reservado para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4" name="Espaço Reservado para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5" name="Espaço Reservado para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6" name="Espaço Reservado para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7" name="Espaço Reservado para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8" name="Espaço Reservado para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MM</a:t>
            </a:r>
          </a:p>
        </p:txBody>
      </p:sp>
      <p:sp>
        <p:nvSpPr>
          <p:cNvPr id="49" name="Espaço Reservado para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Título do item</a:t>
            </a:r>
          </a:p>
        </p:txBody>
      </p:sp>
      <p:sp>
        <p:nvSpPr>
          <p:cNvPr id="50" name="Espaço Reservado para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dirty="0"/>
              <a:t>Mês, Ano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de 6 Memb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Título</a:t>
            </a:r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4" name="Espaço Reservado para Imagem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5" name="Espaço Reservado para Imagem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6" name="Espaço Reservado para Imagem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7" name="Espaço Reservado para Imagem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0" name="Espaço Reservado para Imagem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 err="1"/>
              <a:t>Subcabeçalho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</a:t>
            </a:r>
            <a:br>
              <a:rPr lang="pt-BR" dirty="0"/>
            </a:br>
            <a:r>
              <a:rPr lang="pt-BR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, sem elementos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Obrig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Número de Contato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8" name="Espaço Reservado para Imagem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Logotipo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Endereço do Site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agem Gra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dirty="0"/>
              <a:t>Clique para editar </a:t>
            </a:r>
            <a:br>
              <a:rPr lang="pt-BR" dirty="0"/>
            </a:br>
            <a:r>
              <a:rPr lang="pt-BR" dirty="0"/>
              <a:t>Estilo do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dirty="0"/>
              <a:t>Clique para editar o estilo de subtítulo Mestre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Caixa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Inserir ou arrastar e soltar a imagem aqui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dos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4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5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2" name="Espaço Reservado para Imagem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3" name="Espaço Reservado para Imagem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4" name="Espaço Reservado para Imagem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35" name="Espaço Reservado para Imagem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Marcadores de imagem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7" name="Espaço Reservado para Imagem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8" name="Espaço Reservado para Imagem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29" name="Espaço Reservado para Imagem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/>
              <a:t>Inserir ou arrastar e soltar a imagem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1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2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pt-BR" dirty="0"/>
              <a:t>Marcador 3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pt-BR" dirty="0"/>
              <a:t>Descrição do marcador</a:t>
            </a:r>
          </a:p>
        </p:txBody>
      </p:sp>
      <p:sp>
        <p:nvSpPr>
          <p:cNvPr id="51" name="Octó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5" name="Espaço Reservado para o Número do Slide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ó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pt-BR" sz="1200" dirty="0">
                <a:solidFill>
                  <a:schemeClr val="tx2"/>
                </a:solidFill>
                <a:latin typeface="+mj-lt"/>
              </a:rPr>
              <a:t>Equipe </a:t>
            </a:r>
            <a:r>
              <a:rPr lang="pt-BR" sz="1200" dirty="0" err="1">
                <a:solidFill>
                  <a:schemeClr val="tx2"/>
                </a:solidFill>
                <a:latin typeface="+mj-lt"/>
              </a:rPr>
              <a:t>Soyia</a:t>
            </a:r>
            <a:endParaRPr lang="pt-BR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3.sv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Relationship Id="rId6" Type="http://schemas.openxmlformats.org/officeDocument/2006/relationships/chart" Target="../charts/chart2.xml"/><Relationship Id="rId5" Type="http://schemas.openxmlformats.org/officeDocument/2006/relationships/image" Target="../media/image45.svg"/><Relationship Id="rId10" Type="http://schemas.openxmlformats.org/officeDocument/2006/relationships/image" Target="../media/image49.sv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Espaço Reservado para Imagem 43" descr="Imagem ampliada de uma flor&#10;&#10;Descrição gerada com confiança muito alta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Equipe </a:t>
            </a:r>
            <a:r>
              <a:rPr lang="pt-BR" dirty="0" err="1"/>
              <a:t>Soyia</a:t>
            </a:r>
            <a:r>
              <a:rPr lang="pt-BR" dirty="0"/>
              <a:t> </a:t>
            </a:r>
            <a:br>
              <a:rPr lang="pt-BR" dirty="0"/>
            </a:br>
            <a:r>
              <a:rPr lang="pt-BR" dirty="0"/>
              <a:t>Sprint 1</a:t>
            </a:r>
          </a:p>
        </p:txBody>
      </p:sp>
      <p:cxnSp>
        <p:nvCxnSpPr>
          <p:cNvPr id="15" name="Conector reto 14" descr="Linha divisória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B01E2EF0-EFFC-4938-87C9-FEE301C9BD30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8181690" y="2401604"/>
            <a:ext cx="1215250" cy="1215250"/>
          </a:xfrm>
          <a:prstGeom prst="rect">
            <a:avLst/>
          </a:prstGeom>
        </p:spPr>
      </p:pic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Resultados desenvolvidos na sprint 1 do projeto entregador.</a:t>
            </a:r>
          </a:p>
        </p:txBody>
      </p:sp>
      <p:grpSp>
        <p:nvGrpSpPr>
          <p:cNvPr id="34" name="Grupo 33" title="forma geométrica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2" name="Forma livre: Forma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Burndown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84B127F-8CE0-417F-B406-43FB9D9D6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199115"/>
            <a:ext cx="72294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5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Folhas ambientais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1" r="11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cxnSp>
        <p:nvCxnSpPr>
          <p:cNvPr id="5" name="Conector reto 4" descr="Linha divisória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ítulo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2100" dirty="0"/>
              <a:t>QR CODE</a:t>
            </a:r>
          </a:p>
        </p:txBody>
      </p:sp>
      <p:pic>
        <p:nvPicPr>
          <p:cNvPr id="22" name="Espaço Reservado para Imagem 7">
            <a:extLst>
              <a:ext uri="{FF2B5EF4-FFF2-40B4-BE49-F238E27FC236}">
                <a16:creationId xmlns:a16="http://schemas.microsoft.com/office/drawing/2014/main" id="{0F37327D-9B62-43DF-9877-63D3969628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129628" y="2412127"/>
            <a:ext cx="1215250" cy="12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Slides modelo abaixo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Por favor não apagar até o slide estar pronto</a:t>
            </a:r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49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9" descr="Uma imagem com chuva, natureza, céu, pássaros&#10;&#10;Descrição gerada com confiança alta">
            <a:extLst>
              <a:ext uri="{FF2B5EF4-FFF2-40B4-BE49-F238E27FC236}">
                <a16:creationId xmlns:a16="http://schemas.microsoft.com/office/drawing/2014/main" id="{EE75983F-2708-4C39-B331-8F594511A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 rtlCol="0"/>
          <a:lstStyle/>
          <a:p>
            <a:pPr rtl="0"/>
            <a:r>
              <a:rPr lang="pt-BR" dirty="0"/>
              <a:t>Sobre nós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/>
          <a:lstStyle/>
          <a:p>
            <a:pPr marL="0" indent="0" rtl="0">
              <a:buNone/>
            </a:pPr>
            <a:r>
              <a:rPr lang="pt-BR" sz="4400" dirty="0"/>
              <a:t>Título Maior Aqui</a:t>
            </a:r>
          </a:p>
          <a:p>
            <a:pPr marL="0" indent="0" rtl="0">
              <a:buNone/>
            </a:pPr>
            <a:r>
              <a:rPr lang="pt-BR" dirty="0" err="1"/>
              <a:t>Pellentesque</a:t>
            </a:r>
            <a:r>
              <a:rPr lang="pt-BR" dirty="0"/>
              <a:t> </a:t>
            </a:r>
            <a:r>
              <a:rPr lang="pt-BR" dirty="0" err="1"/>
              <a:t>habitant</a:t>
            </a:r>
            <a:r>
              <a:rPr lang="pt-BR" dirty="0"/>
              <a:t> </a:t>
            </a:r>
            <a:r>
              <a:rPr lang="pt-BR" dirty="0" err="1"/>
              <a:t>morbi</a:t>
            </a:r>
            <a:r>
              <a:rPr lang="pt-BR" dirty="0"/>
              <a:t> </a:t>
            </a:r>
            <a:r>
              <a:rPr lang="pt-BR" dirty="0" err="1"/>
              <a:t>tristique</a:t>
            </a:r>
            <a:r>
              <a:rPr lang="pt-BR" dirty="0"/>
              <a:t> </a:t>
            </a:r>
            <a:r>
              <a:rPr lang="pt-BR" dirty="0" err="1"/>
              <a:t>senectus</a:t>
            </a:r>
            <a:r>
              <a:rPr lang="pt-BR" dirty="0"/>
              <a:t> et </a:t>
            </a:r>
            <a:r>
              <a:rPr lang="pt-BR" dirty="0" err="1"/>
              <a:t>netus</a:t>
            </a:r>
            <a:r>
              <a:rPr lang="pt-BR" dirty="0"/>
              <a:t> et </a:t>
            </a:r>
            <a:r>
              <a:rPr lang="pt-BR" dirty="0" err="1"/>
              <a:t>malesuada</a:t>
            </a:r>
            <a:r>
              <a:rPr lang="pt-BR" dirty="0"/>
              <a:t> fames ac </a:t>
            </a:r>
            <a:r>
              <a:rPr lang="pt-BR" dirty="0" err="1"/>
              <a:t>turpis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. </a:t>
            </a:r>
            <a:r>
              <a:rPr lang="pt-BR" dirty="0" err="1"/>
              <a:t>Proin</a:t>
            </a:r>
            <a:r>
              <a:rPr lang="pt-BR" dirty="0"/>
              <a:t> </a:t>
            </a:r>
            <a:r>
              <a:rPr lang="pt-BR" dirty="0" err="1"/>
              <a:t>pharetra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pede. </a:t>
            </a:r>
            <a:r>
              <a:rPr lang="pt-BR" dirty="0" err="1"/>
              <a:t>Mauris</a:t>
            </a:r>
            <a:r>
              <a:rPr lang="pt-BR" dirty="0"/>
              <a:t> et </a:t>
            </a:r>
            <a:r>
              <a:rPr lang="pt-BR" dirty="0" err="1"/>
              <a:t>orci</a:t>
            </a:r>
            <a:endParaRPr lang="pt-BR" dirty="0"/>
          </a:p>
        </p:txBody>
      </p:sp>
      <p:grpSp>
        <p:nvGrpSpPr>
          <p:cNvPr id="46" name="Grupo 45" title="grupo de triângulo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a livre: Forma 15" title="triângulo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7" name="Forma livre: Forma 16" title="triângulo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8" name="Forma livre: Forma 17" title="triângulo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19" name="Forma livre: Forma 18" title="triângulo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0" name="Forma livre: Forma 19" title="triângulo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1" name="Forma livre: Forma 20" title="triângulo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2" name="Forma livre: Forma 21" title="triângulo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3" name="Forma livre: Forma 22" title="triângulo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4" name="Forma livre: Forma 23" title="triângulo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5" name="Forma livre: Forma 24" title="triângulo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6" name="Forma livre: Forma 25" title="triângulo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7" name="Forma livre: Forma 26" title="triângulo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8" name="Forma livre: Forma 27" title="triângulo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29" name="Forma livre: Forma 28" title="triângulo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 Solução</a:t>
            </a:r>
          </a:p>
        </p:txBody>
      </p:sp>
      <p:pic>
        <p:nvPicPr>
          <p:cNvPr id="93" name="Espaço Reservado para Imagem 92" descr="lupa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Água </a:t>
            </a:r>
            <a:br>
              <a:rPr lang="pt-BR" dirty="0"/>
            </a:br>
            <a:r>
              <a:rPr lang="pt-BR" dirty="0"/>
              <a:t>Potável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cxnSp>
        <p:nvCxnSpPr>
          <p:cNvPr id="75" name="Conector reto 74" descr="Primeira linha divisória no slide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Espaço Reservado para Imagem 94" descr="folhagem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Folhagem</a:t>
            </a:r>
            <a:br>
              <a:rPr lang="pt-BR" dirty="0"/>
            </a:br>
            <a:r>
              <a:rPr lang="pt-BR" dirty="0"/>
              <a:t>Perene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cxnSp>
        <p:nvCxnSpPr>
          <p:cNvPr id="77" name="Conector reto 76" descr="Segunda linha divisória no slide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Espaço Reservado para Imagem 96" descr="maçã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673898" y="2358091"/>
            <a:ext cx="854075" cy="85407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Vegetais </a:t>
            </a:r>
            <a:br>
              <a:rPr lang="pt-BR" dirty="0"/>
            </a:br>
            <a:r>
              <a:rPr lang="pt-BR" dirty="0"/>
              <a:t>Saudáveis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pic>
        <p:nvPicPr>
          <p:cNvPr id="179" name="Espaço Reservado para Imagem 178" descr="Espaço Reservado para Imagem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" b="50"/>
          <a:stretch/>
        </p:blipFill>
        <p:spPr/>
      </p:pic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Produto Digital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/>
              <a:t>Enfatize seu </a:t>
            </a:r>
            <a:br>
              <a:rPr lang="pt-BR" dirty="0"/>
            </a:br>
            <a:r>
              <a:rPr lang="pt-BR" dirty="0"/>
              <a:t>principal benefício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dirty="0"/>
              <a:t>Outros benefícios incluem</a:t>
            </a:r>
          </a:p>
          <a:p>
            <a:pPr rtl="0"/>
            <a:r>
              <a:rPr lang="pt-BR" sz="1200" dirty="0"/>
              <a:t>Nunc </a:t>
            </a:r>
            <a:r>
              <a:rPr lang="pt-BR" sz="1200" dirty="0" err="1"/>
              <a:t>viverra</a:t>
            </a:r>
            <a:r>
              <a:rPr lang="pt-BR" sz="1200" dirty="0"/>
              <a:t> </a:t>
            </a:r>
            <a:r>
              <a:rPr lang="pt-BR" sz="1200" dirty="0" err="1"/>
              <a:t>imperdiet</a:t>
            </a:r>
            <a:r>
              <a:rPr lang="pt-BR" sz="1200" dirty="0"/>
              <a:t> </a:t>
            </a:r>
            <a:r>
              <a:rPr lang="pt-BR" sz="1200" dirty="0" err="1"/>
              <a:t>enim</a:t>
            </a:r>
            <a:r>
              <a:rPr lang="pt-BR" sz="1200" dirty="0"/>
              <a:t>. </a:t>
            </a:r>
            <a:r>
              <a:rPr lang="pt-BR" sz="1200" dirty="0" err="1"/>
              <a:t>Fusce</a:t>
            </a:r>
            <a:r>
              <a:rPr lang="pt-BR" sz="1200" dirty="0"/>
              <a:t> est.</a:t>
            </a:r>
            <a:br>
              <a:rPr lang="pt-BR" sz="1200" dirty="0"/>
            </a:br>
            <a:r>
              <a:rPr lang="pt-BR" sz="1200" dirty="0" err="1"/>
              <a:t>Vivamus</a:t>
            </a:r>
            <a:r>
              <a:rPr lang="pt-BR" sz="1200" dirty="0"/>
              <a:t> a </a:t>
            </a:r>
            <a:r>
              <a:rPr lang="pt-BR" sz="1200" dirty="0" err="1"/>
              <a:t>tellus</a:t>
            </a:r>
            <a:endParaRPr lang="pt-BR" sz="1200" dirty="0"/>
          </a:p>
          <a:p>
            <a:pPr rtl="0"/>
            <a:r>
              <a:rPr lang="pt-BR" sz="1200" dirty="0"/>
              <a:t>Nunc </a:t>
            </a:r>
            <a:r>
              <a:rPr lang="pt-BR" sz="1200" dirty="0" err="1"/>
              <a:t>viverra</a:t>
            </a:r>
            <a:r>
              <a:rPr lang="pt-BR" sz="1200" dirty="0"/>
              <a:t> </a:t>
            </a:r>
            <a:r>
              <a:rPr lang="pt-BR" sz="1200" dirty="0" err="1"/>
              <a:t>imperdiet</a:t>
            </a:r>
            <a:r>
              <a:rPr lang="pt-BR" sz="1200" dirty="0"/>
              <a:t> </a:t>
            </a:r>
            <a:r>
              <a:rPr lang="pt-BR" sz="1200" dirty="0" err="1"/>
              <a:t>enim</a:t>
            </a:r>
            <a:r>
              <a:rPr lang="pt-BR" sz="1200" dirty="0"/>
              <a:t>. </a:t>
            </a:r>
            <a:r>
              <a:rPr lang="pt-BR" sz="1200" dirty="0" err="1"/>
              <a:t>Fusce</a:t>
            </a:r>
            <a:r>
              <a:rPr lang="pt-BR" sz="1200" dirty="0"/>
              <a:t> est.</a:t>
            </a:r>
            <a:br>
              <a:rPr lang="pt-BR" sz="1200" dirty="0"/>
            </a:br>
            <a:r>
              <a:rPr lang="pt-BR" sz="1200" dirty="0" err="1"/>
              <a:t>Vivamus</a:t>
            </a:r>
            <a:r>
              <a:rPr lang="pt-BR" sz="1200" dirty="0"/>
              <a:t> a </a:t>
            </a:r>
            <a:r>
              <a:rPr lang="pt-BR" sz="1200" dirty="0" err="1"/>
              <a:t>tellus</a:t>
            </a:r>
            <a:endParaRPr lang="pt-BR" sz="1200" dirty="0"/>
          </a:p>
        </p:txBody>
      </p:sp>
      <p:pic>
        <p:nvPicPr>
          <p:cNvPr id="24" name="Espaço Reservado para Imagem 23" descr="Imagem ampliada de uma flor&#10;&#10;Descrição gerada com confiança muito alta">
            <a:extLst>
              <a:ext uri="{FF2B5EF4-FFF2-40B4-BE49-F238E27FC236}">
                <a16:creationId xmlns:a16="http://schemas.microsoft.com/office/drawing/2014/main" id="{0ED97842-6676-4F84-821B-4640F5BEEC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Título do Slide Divisor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endParaRPr lang="pt-BR" dirty="0"/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263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Modelo de Negócios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7DDE25BB-92A4-43F5-9121-27E4398711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t-BR" dirty="0"/>
              <a:t>Há uma oportunidade para o sucesso</a:t>
            </a:r>
          </a:p>
        </p:txBody>
      </p:sp>
      <p:pic>
        <p:nvPicPr>
          <p:cNvPr id="33" name="Espaço Reservado para Imagem 32" descr="Professor">
            <a:extLst>
              <a:ext uri="{FF2B5EF4-FFF2-40B4-BE49-F238E27FC236}">
                <a16:creationId xmlns:a16="http://schemas.microsoft.com/office/drawing/2014/main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Fortalecer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FC7A0458-F32A-49CF-9495-28592AEB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cxnSp>
        <p:nvCxnSpPr>
          <p:cNvPr id="26" name="Conector reto 25" descr="Primeira linha divisória no slide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spaço Reservado para Imagem 34" descr="Grupo">
            <a:extLst>
              <a:ext uri="{FF2B5EF4-FFF2-40B4-BE49-F238E27FC236}">
                <a16:creationId xmlns:a16="http://schemas.microsoft.com/office/drawing/2014/main" id="{29D864EF-7534-4411-9666-4707F93191F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 err="1"/>
              <a:t>Desmarginalizar</a:t>
            </a:r>
            <a:endParaRPr lang="pt-BR" dirty="0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BFEB8D05-C4DC-4D45-A8B0-442869804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cxnSp>
        <p:nvCxnSpPr>
          <p:cNvPr id="27" name="Conector reto 26" descr="Segunda linha divisória no slide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Espaço Reservado para Imagem 36" descr="Livros">
            <a:extLst>
              <a:ext uri="{FF2B5EF4-FFF2-40B4-BE49-F238E27FC236}">
                <a16:creationId xmlns:a16="http://schemas.microsoft.com/office/drawing/2014/main" id="{A3A82211-756C-4184-979C-5420002F8071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/>
      </p:pic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pt-BR" dirty="0"/>
              <a:t>Pesquisa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endParaRPr lang="pt-BR" dirty="0"/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8153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8F0BE1F-DA5B-41F6-9625-CD1501B4B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Oportunidade de Mercado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09EDE69-A499-499E-A406-452AE63D3EE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pt-BR" sz="2000" dirty="0"/>
              <a:t>Oportunidade de Criar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1DD63819-D563-41C4-B096-DBA43B6ADA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64343" y="2708066"/>
            <a:ext cx="3374987" cy="885825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pt-BR" sz="4800" dirty="0"/>
              <a:t>R$ 3 BI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FD31A3E-C717-4F03-8065-D2164B4E6B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820138" y="4023570"/>
            <a:ext cx="2489200" cy="1012825"/>
          </a:xfrm>
        </p:spPr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71CC00-8E3A-4EC3-89C9-991C12AFF36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pt-BR" sz="2000" dirty="0"/>
              <a:t>Liberdade de Criação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55B9A2E-DF23-4FE6-B710-467DE61B96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2968" y="2708066"/>
            <a:ext cx="3025513" cy="885825"/>
          </a:xfrm>
        </p:spPr>
        <p:txBody>
          <a:bodyPr rtlCol="0"/>
          <a:lstStyle/>
          <a:p>
            <a:pPr rtl="0">
              <a:lnSpc>
                <a:spcPct val="80000"/>
              </a:lnSpc>
            </a:pPr>
            <a:r>
              <a:rPr lang="pt-BR" sz="4800" dirty="0"/>
              <a:t>R$ 2 BI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59900FE-3586-4DC8-BD28-3203985ECEA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481124" y="4023570"/>
            <a:ext cx="2489200" cy="1011238"/>
          </a:xfrm>
        </p:spPr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8DF6A3-2263-4753-AD41-F21E817404A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lIns="54000" tIns="0" rtlCol="0" anchor="ctr" anchorCtr="0"/>
          <a:lstStyle/>
          <a:p>
            <a:pPr rtl="0"/>
            <a:r>
              <a:rPr lang="pt-BR" sz="2000" dirty="0"/>
              <a:t>Poucos Concorrentes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211A720-7883-460C-97EC-758191E0762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390837" y="2692930"/>
            <a:ext cx="2784264" cy="900962"/>
          </a:xfrm>
        </p:spPr>
        <p:txBody>
          <a:bodyPr rtlCol="0"/>
          <a:lstStyle/>
          <a:p>
            <a:pPr>
              <a:lnSpc>
                <a:spcPct val="80000"/>
              </a:lnSpc>
            </a:pPr>
            <a:r>
              <a:rPr lang="pt-BR" sz="4800" dirty="0"/>
              <a:t>R$ 1 BI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0887AF0E-3C95-4493-A569-203A63D31D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37600" y="4023570"/>
            <a:ext cx="2090738" cy="1012825"/>
          </a:xfrm>
        </p:spPr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br>
              <a:rPr lang="pt-BR" dirty="0"/>
            </a:b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ACCF06E-4528-4A0F-A6B9-9DD69DF5D8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2683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98CDD-CDB4-4C24-9C88-F28B9CF51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Concorrência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24B367D-56C0-4AF2-9544-44537F85F7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Conveniente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E6C9DE-7CCE-4CC3-86E9-F85EC1720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Inconveniente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CB50078-CDA0-449C-935E-A3E03BDBF8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Caro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C45F246-FC7D-4890-B6BB-2FE688BA8E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BR" dirty="0"/>
              <a:t>Acessível</a:t>
            </a:r>
          </a:p>
        </p:txBody>
      </p:sp>
      <p:pic>
        <p:nvPicPr>
          <p:cNvPr id="9" name="Imagem 8" title="Espaço reservado para logotipo">
            <a:extLst>
              <a:ext uri="{FF2B5EF4-FFF2-40B4-BE49-F238E27FC236}">
                <a16:creationId xmlns:a16="http://schemas.microsoft.com/office/drawing/2014/main" id="{E785182E-0EA4-4F82-8714-409843EA5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10" name="Imagem 9" title="Espaço reservado para logotipo">
            <a:extLst>
              <a:ext uri="{FF2B5EF4-FFF2-40B4-BE49-F238E27FC236}">
                <a16:creationId xmlns:a16="http://schemas.microsoft.com/office/drawing/2014/main" id="{33DCC954-B56F-4738-9AB9-2F866972C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11" name="Imagem 10" title="Espaço reservado para logotipo">
            <a:extLst>
              <a:ext uri="{FF2B5EF4-FFF2-40B4-BE49-F238E27FC236}">
                <a16:creationId xmlns:a16="http://schemas.microsoft.com/office/drawing/2014/main" id="{0DFBC7CF-9B39-4509-9322-329E6854B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12" name="Imagem 11" title="Espaço reservado para logotipo">
            <a:extLst>
              <a:ext uri="{FF2B5EF4-FFF2-40B4-BE49-F238E27FC236}">
                <a16:creationId xmlns:a16="http://schemas.microsoft.com/office/drawing/2014/main" id="{5AB4D003-2DC4-4823-94F6-3223A84250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13" name="Imagem 12" title="Espaço reservado para logotipo">
            <a:extLst>
              <a:ext uri="{FF2B5EF4-FFF2-40B4-BE49-F238E27FC236}">
                <a16:creationId xmlns:a16="http://schemas.microsoft.com/office/drawing/2014/main" id="{A7EA7E67-5346-4F39-9396-6EBD95C84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pic>
        <p:nvPicPr>
          <p:cNvPr id="8" name="Imagem 7" descr="Espaço Reservado para Imagem">
            <a:extLst>
              <a:ext uri="{FF2B5EF4-FFF2-40B4-BE49-F238E27FC236}">
                <a16:creationId xmlns:a16="http://schemas.microsoft.com/office/drawing/2014/main" id="{8891A60D-039D-4377-AE35-D1B9EB676E45}"/>
              </a:ext>
            </a:extLst>
          </p:cNvPr>
          <p:cNvPicPr>
            <a:picLocks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70" t="10908" r="2626" b="33823"/>
          <a:stretch/>
        </p:blipFill>
        <p:spPr>
          <a:xfrm>
            <a:off x="8081818" y="2096655"/>
            <a:ext cx="2438756" cy="533925"/>
          </a:xfrm>
          <a:prstGeom prst="rect">
            <a:avLst/>
          </a:prstGeom>
        </p:spPr>
      </p:pic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29FDED6-8151-41E2-8645-8FBD8D8ADE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47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 Equipe</a:t>
            </a:r>
          </a:p>
        </p:txBody>
      </p:sp>
      <p:pic>
        <p:nvPicPr>
          <p:cNvPr id="51" name="Espaço Reservado para Imagem 50">
            <a:extLst>
              <a:ext uri="{FF2B5EF4-FFF2-40B4-BE49-F238E27FC236}">
                <a16:creationId xmlns:a16="http://schemas.microsoft.com/office/drawing/2014/main" id="{341CEE26-1963-4695-9881-9604CFB7143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tretch>
            <a:fillRect/>
          </a:stretch>
        </p:blipFill>
        <p:spPr>
          <a:xfrm>
            <a:off x="717088" y="2160704"/>
            <a:ext cx="1229425" cy="1229425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9FC8EAF-12D9-4977-A7FE-6F695F147E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/>
              <a:t>Renan Medeiros</a:t>
            </a:r>
            <a:endParaRPr lang="pt-BR" dirty="0"/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12D96159-C0B2-4669-9AF2-DD3F2FBD87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pt-BR" dirty="0"/>
              <a:t>Scrum Master</a:t>
            </a:r>
          </a:p>
        </p:txBody>
      </p:sp>
      <p:cxnSp>
        <p:nvCxnSpPr>
          <p:cNvPr id="39" name="Conector reto 38" descr="Primeira linha divisória no slide">
            <a:extLst>
              <a:ext uri="{FF2B5EF4-FFF2-40B4-BE49-F238E27FC236}">
                <a16:creationId xmlns:a16="http://schemas.microsoft.com/office/drawing/2014/main" id="{078DBC46-DC34-48E5-BBE3-9F20AB56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85956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Espaço Reservado para Imagem 52">
            <a:extLst>
              <a:ext uri="{FF2B5EF4-FFF2-40B4-BE49-F238E27FC236}">
                <a16:creationId xmlns:a16="http://schemas.microsoft.com/office/drawing/2014/main" id="{1E9B4CEF-BF9B-4601-8DF1-55C239F0821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/>
          <a:stretch>
            <a:fillRect/>
          </a:stretch>
        </p:blipFill>
        <p:spPr>
          <a:xfrm>
            <a:off x="2625401" y="2160704"/>
            <a:ext cx="1229425" cy="1229425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088C844-F0EB-4BFF-8CA0-174E0694F2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340112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Nicolas </a:t>
            </a:r>
            <a:r>
              <a:rPr lang="pt-BR" dirty="0" err="1"/>
              <a:t>Cursino</a:t>
            </a:r>
            <a:endParaRPr lang="pt-BR" dirty="0"/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0E750D4C-962C-46B5-9F4D-AC491B64B3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cxnSp>
        <p:nvCxnSpPr>
          <p:cNvPr id="40" name="Conector reto 39" descr="Segunda linha divisória no slide">
            <a:extLst>
              <a:ext uri="{FF2B5EF4-FFF2-40B4-BE49-F238E27FC236}">
                <a16:creationId xmlns:a16="http://schemas.microsoft.com/office/drawing/2014/main" id="{57D2FD2B-650B-4B33-9DC9-EB31F82F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Espaço Reservado para Imagem 54">
            <a:extLst>
              <a:ext uri="{FF2B5EF4-FFF2-40B4-BE49-F238E27FC236}">
                <a16:creationId xmlns:a16="http://schemas.microsoft.com/office/drawing/2014/main" id="{14FB4CC4-83B3-4ADC-B42C-B63F4C89C3D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/>
          <a:stretch>
            <a:fillRect/>
          </a:stretch>
        </p:blipFill>
        <p:spPr>
          <a:xfrm>
            <a:off x="4533714" y="2160704"/>
            <a:ext cx="1229425" cy="122942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424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Carolina </a:t>
            </a:r>
            <a:r>
              <a:rPr lang="pt-BR" dirty="0" err="1"/>
              <a:t>Margiotti</a:t>
            </a:r>
            <a:endParaRPr lang="pt-BR" dirty="0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1" name="Conector reto 40" descr="Terceira linha divisória no slide">
            <a:extLst>
              <a:ext uri="{FF2B5EF4-FFF2-40B4-BE49-F238E27FC236}">
                <a16:creationId xmlns:a16="http://schemas.microsoft.com/office/drawing/2014/main" id="{9CDA13B4-C0CC-425B-B570-F7F7B5BC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Espaço Reservado para Imagem 56">
            <a:extLst>
              <a:ext uri="{FF2B5EF4-FFF2-40B4-BE49-F238E27FC236}">
                <a16:creationId xmlns:a16="http://schemas.microsoft.com/office/drawing/2014/main" id="{8146EA2C-9EA2-4418-9C07-E2D4CA16514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tretch>
            <a:fillRect/>
          </a:stretch>
        </p:blipFill>
        <p:spPr>
          <a:xfrm>
            <a:off x="6442075" y="2161381"/>
            <a:ext cx="1228725" cy="1228725"/>
          </a:xfr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6736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Felipe Silva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2" name="Conector reto 41" descr="Quarta linha divisória no slide">
            <a:extLst>
              <a:ext uri="{FF2B5EF4-FFF2-40B4-BE49-F238E27FC236}">
                <a16:creationId xmlns:a16="http://schemas.microsoft.com/office/drawing/2014/main" id="{61D2B2CE-528D-4592-97F6-FDDE868D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10892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Espaço Reservado para Imagem 58">
            <a:extLst>
              <a:ext uri="{FF2B5EF4-FFF2-40B4-BE49-F238E27FC236}">
                <a16:creationId xmlns:a16="http://schemas.microsoft.com/office/drawing/2014/main" id="{3BDC369E-7FA3-4096-99C0-52610652A8B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tretch>
            <a:fillRect/>
          </a:stretch>
        </p:blipFill>
        <p:spPr>
          <a:xfrm>
            <a:off x="8350340" y="2160704"/>
            <a:ext cx="1229425" cy="1229425"/>
          </a:xfrm>
        </p:spPr>
      </p:pic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DF29E69C-F48A-41B5-B9E4-958A5AD30AE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65048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Daniel Vargas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11456BB4-8D7B-4A7A-ADA1-0D541BE17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3" name="Conector reto 42" descr="Quinta linha divisória no slide">
            <a:extLst>
              <a:ext uri="{FF2B5EF4-FFF2-40B4-BE49-F238E27FC236}">
                <a16:creationId xmlns:a16="http://schemas.microsoft.com/office/drawing/2014/main" id="{A3199775-1577-4D29-AF4F-D96D26CA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919204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Espaço Reservado para Imagem 60">
            <a:extLst>
              <a:ext uri="{FF2B5EF4-FFF2-40B4-BE49-F238E27FC236}">
                <a16:creationId xmlns:a16="http://schemas.microsoft.com/office/drawing/2014/main" id="{801D0AA4-D5F8-479D-9059-07CCA5689B9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tretch>
            <a:fillRect/>
          </a:stretch>
        </p:blipFill>
        <p:spPr>
          <a:xfrm>
            <a:off x="10258651" y="2160704"/>
            <a:ext cx="1229425" cy="1229425"/>
          </a:xfrm>
        </p:spPr>
      </p:pic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CA4DC1A4-E270-4CBE-9F55-694275572E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/>
          <a:p>
            <a:pPr rtl="0"/>
            <a:r>
              <a:rPr lang="pt-BR" dirty="0"/>
              <a:t>Rafael </a:t>
            </a:r>
            <a:r>
              <a:rPr lang="pt-BR" dirty="0" err="1"/>
              <a:t>Bettini</a:t>
            </a:r>
            <a:endParaRPr lang="pt-BR" dirty="0"/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8DAD14CA-6353-42A9-AA28-8504463C8F4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t-BR" sz="1600" dirty="0" err="1"/>
              <a:t>Dev</a:t>
            </a:r>
            <a:r>
              <a:rPr lang="pt-BR" sz="1600" dirty="0"/>
              <a:t> Team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9AB7435-FDC7-403C-A171-B7EF270C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Força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C47F593-8BBB-4E42-93A0-A6382BB42B7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t-BR" dirty="0"/>
              <a:t>Previsão para o sucesso</a:t>
            </a:r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8A6FC5CC-5CC2-43D6-94AF-A54C05979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54321"/>
              </p:ext>
            </p:extLst>
          </p:nvPr>
        </p:nvGraphicFramePr>
        <p:xfrm>
          <a:off x="431800" y="1728000"/>
          <a:ext cx="6680200" cy="41783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578291">
                <a:tc>
                  <a:txBody>
                    <a:bodyPr/>
                    <a:lstStyle/>
                    <a:p>
                      <a:pPr rtl="0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0" dirty="0">
                          <a:latin typeface="+mn-lt"/>
                        </a:rPr>
                        <a:t>Fornecedores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0" dirty="0">
                          <a:latin typeface="+mn-lt"/>
                        </a:rPr>
                        <a:t>Usuários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0" dirty="0">
                          <a:latin typeface="+mn-lt"/>
                        </a:rPr>
                        <a:t>Receita Bruta</a:t>
                      </a:r>
                    </a:p>
                  </a:txBody>
                  <a:tcPr marL="144000" marR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0" dirty="0">
                          <a:latin typeface="+mn-lt"/>
                        </a:rPr>
                        <a:t>Receita da Empresa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R$ 6.750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R$ 1.013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R$ 33.750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R$ 5.063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R$ 135.000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R$ 20.250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19842">
                <a:tc>
                  <a:txBody>
                    <a:bodyPr/>
                    <a:lstStyle/>
                    <a:p>
                      <a:pPr algn="ctr" rtl="0"/>
                      <a:r>
                        <a:rPr lang="pt-BR" sz="1600" b="1" dirty="0">
                          <a:solidFill>
                            <a:schemeClr val="tx1"/>
                          </a:solidFill>
                        </a:rPr>
                        <a:t>20AA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R$ 270.000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R$ 40.500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10" name="Gráfico 9" title="Espaço reservado para gráfico de receita bruta">
            <a:extLst>
              <a:ext uri="{FF2B5EF4-FFF2-40B4-BE49-F238E27FC236}">
                <a16:creationId xmlns:a16="http://schemas.microsoft.com/office/drawing/2014/main" id="{37148895-F8B0-42CA-81D7-420E8C24CA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1612099"/>
              </p:ext>
            </p:extLst>
          </p:nvPr>
        </p:nvGraphicFramePr>
        <p:xfrm>
          <a:off x="7389813" y="1728001"/>
          <a:ext cx="4381500" cy="4177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657985-EFB2-47B6-8166-144FEAEC16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583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Linha do tempo</a:t>
            </a:r>
          </a:p>
        </p:txBody>
      </p:sp>
      <p:sp>
        <p:nvSpPr>
          <p:cNvPr id="68" name="Espaço Reservado para Texto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t-BR" dirty="0"/>
              <a:t>Nosso plano de ação de dois anos</a:t>
            </a:r>
          </a:p>
          <a:p>
            <a:pPr rtl="0"/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4125" y="3973125"/>
            <a:ext cx="553175" cy="201776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20AA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FEV</a:t>
            </a:r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411190" y="2190750"/>
            <a:ext cx="1793875" cy="561975"/>
          </a:xfrm>
          <a:ln>
            <a:noFill/>
          </a:ln>
        </p:spPr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45930" y="2531196"/>
            <a:ext cx="1724394" cy="185808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Fev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20AA</a:t>
            </a:r>
          </a:p>
        </p:txBody>
      </p:sp>
      <p:cxnSp>
        <p:nvCxnSpPr>
          <p:cNvPr id="71" name="Conector de seta em linha reta 70" title="Linhas de evento da linha do tempo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ABR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MAIO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cxnSp>
        <p:nvCxnSpPr>
          <p:cNvPr id="74" name="Conector de seta em linha reta 73" title="Linhas de evento da linha do tempo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ço Reservado para Texto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Grupo de foco</a:t>
            </a:r>
          </a:p>
        </p:txBody>
      </p:sp>
      <p:sp>
        <p:nvSpPr>
          <p:cNvPr id="59" name="Espaço Reservado para Texto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08903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 err="1"/>
              <a:t>Jun</a:t>
            </a:r>
            <a:r>
              <a:rPr lang="pt-BR" dirty="0"/>
              <a:t>, 20AA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</a:t>
            </a:r>
          </a:p>
        </p:txBody>
      </p:sp>
      <p:sp>
        <p:nvSpPr>
          <p:cNvPr id="60" name="Espaço Reservado para Texto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Comentários</a:t>
            </a:r>
          </a:p>
        </p:txBody>
      </p:sp>
      <p:sp>
        <p:nvSpPr>
          <p:cNvPr id="61" name="Espaço Reservado para Texto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06649" y="252980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Out, 20AA</a:t>
            </a:r>
          </a:p>
        </p:txBody>
      </p:sp>
      <p:cxnSp>
        <p:nvCxnSpPr>
          <p:cNvPr id="72" name="Conector de seta em linha reta 71" title="Linhas de evento da linha do tempo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DEZ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/>
          <a:lstStyle/>
          <a:p>
            <a:pPr rtl="0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08325" y="3973125"/>
            <a:ext cx="553175" cy="201776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20AA</a:t>
            </a:r>
          </a:p>
        </p:txBody>
      </p:sp>
      <p:cxnSp>
        <p:nvCxnSpPr>
          <p:cNvPr id="75" name="Conector de seta em linha reta 74" title="Linhas de evento da linha do tempo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Espaço Reservado para Texto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MVP</a:t>
            </a:r>
          </a:p>
        </p:txBody>
      </p:sp>
      <p:sp>
        <p:nvSpPr>
          <p:cNvPr id="63" name="Espaço Reservado para Texto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22694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Jan, 20AA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FEV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ABR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MAIO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</a:t>
            </a:r>
          </a:p>
        </p:txBody>
      </p:sp>
      <p:cxnSp>
        <p:nvCxnSpPr>
          <p:cNvPr id="76" name="Conector de seta em linha reta 75" title="Linhas de evento da linha do tempo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Lançamento</a:t>
            </a:r>
          </a:p>
        </p:txBody>
      </p:sp>
      <p:sp>
        <p:nvSpPr>
          <p:cNvPr id="67" name="Espaço Reservado para Texto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54432" y="5333355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 err="1"/>
              <a:t>Jul</a:t>
            </a:r>
            <a:r>
              <a:rPr lang="pt-BR" dirty="0"/>
              <a:t>, 20AA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AGO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SET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</a:t>
            </a:r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</a:t>
            </a:r>
          </a:p>
        </p:txBody>
      </p:sp>
      <p:cxnSp>
        <p:nvCxnSpPr>
          <p:cNvPr id="73" name="Conector de seta em linha reta 72" title="Linhas de evento da linha do tempo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ço Reservado para Texto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/>
              <a:t>Design V2</a:t>
            </a:r>
          </a:p>
        </p:txBody>
      </p:sp>
      <p:sp>
        <p:nvSpPr>
          <p:cNvPr id="65" name="Espaço Reservado para Texto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62433" y="2529804"/>
            <a:ext cx="1724394" cy="18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pt-BR" dirty="0" err="1"/>
              <a:t>Nov</a:t>
            </a:r>
            <a:r>
              <a:rPr lang="pt-BR" dirty="0"/>
              <a:t>, 20AA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DEZ</a:t>
            </a:r>
          </a:p>
        </p:txBody>
      </p:sp>
      <p:grpSp>
        <p:nvGrpSpPr>
          <p:cNvPr id="33" name="Grupo 32" title="Linhas de meses da linha do tempo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620712" y="3799174"/>
            <a:ext cx="10856346" cy="173951"/>
            <a:chOff x="620712" y="3799174"/>
            <a:chExt cx="10856346" cy="173951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to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to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1FA10-2775-487B-B727-772179D8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Finanças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D5CEDA25-1E94-4CF9-B6CD-A1094EDD7B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400275"/>
              </p:ext>
            </p:extLst>
          </p:nvPr>
        </p:nvGraphicFramePr>
        <p:xfrm>
          <a:off x="431800" y="1124680"/>
          <a:ext cx="11340000" cy="46661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505609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602305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293897"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Ano 1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Ano 2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Ano 3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Varejistas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Usuários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1.600.000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Vendas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Preço Médio por Venda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Receita a 15%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5.625.000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Custo da Receita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Lucro Bruto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5.625.000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216.000.000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Despesas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Vendas e Marketing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5.062.500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38.400.000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151.200.000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Atendimento ao Cliente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1.687.500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9.600.000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21.600.000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Desenvolvimento do Produto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562.500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2.400.000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10.800.000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marL="171450" indent="-171450" algn="l" rtl="0" fontAlgn="b">
                        <a:buFont typeface="Arial" panose="020B0604020202020204" pitchFamily="34" charset="0"/>
                        <a:buChar char="•"/>
                      </a:pPr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Pesquisa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281.250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2.400.000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4.320.000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05012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Despesas Totais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7.593.750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52.800.000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187.920.000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82065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-1.968.750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-4.800.000</a:t>
                      </a:r>
                    </a:p>
                  </a:txBody>
                  <a:tcPr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2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j-lt"/>
                        </a:rPr>
                        <a:t>28.080.000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2CA3C8A8-A96E-4C3C-B900-3F4964389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2097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Financiamento</a:t>
            </a:r>
          </a:p>
        </p:txBody>
      </p:sp>
      <p:grpSp>
        <p:nvGrpSpPr>
          <p:cNvPr id="10" name="Grupo 9" title="Categoria do Fundo (Agrupada)">
            <a:extLst>
              <a:ext uri="{FF2B5EF4-FFF2-40B4-BE49-F238E27FC236}">
                <a16:creationId xmlns:a16="http://schemas.microsoft.com/office/drawing/2014/main" id="{7991DB0A-528C-4F75-B29F-30E8300DA02C}"/>
              </a:ext>
            </a:extLst>
          </p:cNvPr>
          <p:cNvGrpSpPr/>
          <p:nvPr/>
        </p:nvGrpSpPr>
        <p:grpSpPr>
          <a:xfrm>
            <a:off x="635303" y="1497049"/>
            <a:ext cx="2456706" cy="1634164"/>
            <a:chOff x="635303" y="993330"/>
            <a:chExt cx="2456706" cy="1634164"/>
          </a:xfrm>
        </p:grpSpPr>
        <p:pic>
          <p:nvPicPr>
            <p:cNvPr id="14" name="Elemento gráfico 13" descr="Rede" title="Espaço Reservado para Ícone">
              <a:extLst>
                <a:ext uri="{FF2B5EF4-FFF2-40B4-BE49-F238E27FC236}">
                  <a16:creationId xmlns:a16="http://schemas.microsoft.com/office/drawing/2014/main" id="{18424AB1-887D-4FB3-BE95-50D84780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2" name="Espaço Reservado para Texto 80">
              <a:extLst>
                <a:ext uri="{FF2B5EF4-FFF2-40B4-BE49-F238E27FC236}">
                  <a16:creationId xmlns:a16="http://schemas.microsoft.com/office/drawing/2014/main" id="{90281C71-0600-4FA5-BF84-8F72BE03A85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do Fundo</a:t>
              </a:r>
            </a:p>
          </p:txBody>
        </p:sp>
        <p:sp>
          <p:nvSpPr>
            <p:cNvPr id="11" name="Espaço Reservado para Texto 80">
              <a:extLst>
                <a:ext uri="{FF2B5EF4-FFF2-40B4-BE49-F238E27FC236}">
                  <a16:creationId xmlns:a16="http://schemas.microsoft.com/office/drawing/2014/main" id="{3BF28A40-3F44-4C6A-81B5-2161EEF431B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ipsum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consectetuer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emit</a:t>
              </a: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upo 19" title="Categoria do Fundo (Agrupada)">
            <a:extLst>
              <a:ext uri="{FF2B5EF4-FFF2-40B4-BE49-F238E27FC236}">
                <a16:creationId xmlns:a16="http://schemas.microsoft.com/office/drawing/2014/main" id="{9E1D0716-8092-4CF7-A12E-F1BCC99E89C3}"/>
              </a:ext>
            </a:extLst>
          </p:cNvPr>
          <p:cNvGrpSpPr/>
          <p:nvPr/>
        </p:nvGrpSpPr>
        <p:grpSpPr>
          <a:xfrm>
            <a:off x="695631" y="3927174"/>
            <a:ext cx="2439313" cy="1773976"/>
            <a:chOff x="635303" y="2759296"/>
            <a:chExt cx="2439313" cy="1773976"/>
          </a:xfrm>
        </p:grpSpPr>
        <p:pic>
          <p:nvPicPr>
            <p:cNvPr id="24" name="Elemento gráfico 23" descr="Jornal" title="Espaço Reservado para Ícone">
              <a:extLst>
                <a:ext uri="{FF2B5EF4-FFF2-40B4-BE49-F238E27FC236}">
                  <a16:creationId xmlns:a16="http://schemas.microsoft.com/office/drawing/2014/main" id="{87FF2375-B49A-4319-B4DC-3C80BAD9B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22" name="Espaço Reservado para Texto 80">
              <a:extLst>
                <a:ext uri="{FF2B5EF4-FFF2-40B4-BE49-F238E27FC236}">
                  <a16:creationId xmlns:a16="http://schemas.microsoft.com/office/drawing/2014/main" id="{84749242-C662-4254-B6A3-246DC1FF6808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409888"/>
              <a:ext cx="2391394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do Fundo</a:t>
              </a:r>
            </a:p>
          </p:txBody>
        </p:sp>
        <p:sp>
          <p:nvSpPr>
            <p:cNvPr id="21" name="Espaço Reservado para Texto 80">
              <a:extLst>
                <a:ext uri="{FF2B5EF4-FFF2-40B4-BE49-F238E27FC236}">
                  <a16:creationId xmlns:a16="http://schemas.microsoft.com/office/drawing/2014/main" id="{C3483C53-05C7-41D1-985C-79B44C4DB3B7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816617"/>
              <a:ext cx="2391394" cy="716655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rtl="0">
                <a:buNone/>
              </a:pP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ipsum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consectetuer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aphicFrame>
        <p:nvGraphicFramePr>
          <p:cNvPr id="4" name="Gráfico 3" title="Gráfico do Financiamento">
            <a:extLst>
              <a:ext uri="{FF2B5EF4-FFF2-40B4-BE49-F238E27FC236}">
                <a16:creationId xmlns:a16="http://schemas.microsoft.com/office/drawing/2014/main" id="{1ABE75E8-2998-4AD8-8098-39EDE88A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956554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5" name="Grupo 24" title="Categoria do Fundo (Agrupada)">
            <a:extLst>
              <a:ext uri="{FF2B5EF4-FFF2-40B4-BE49-F238E27FC236}">
                <a16:creationId xmlns:a16="http://schemas.microsoft.com/office/drawing/2014/main" id="{C08AEB7B-A2ED-4C07-8C5A-156DA6D715BE}"/>
              </a:ext>
            </a:extLst>
          </p:cNvPr>
          <p:cNvGrpSpPr/>
          <p:nvPr/>
        </p:nvGrpSpPr>
        <p:grpSpPr>
          <a:xfrm>
            <a:off x="8881417" y="1497049"/>
            <a:ext cx="2497783" cy="1962347"/>
            <a:chOff x="8881417" y="2258575"/>
            <a:chExt cx="2497783" cy="1962347"/>
          </a:xfrm>
        </p:grpSpPr>
        <p:pic>
          <p:nvPicPr>
            <p:cNvPr id="29" name="Elemento gráfico 28" descr="Espaço Reservado para Ícone">
              <a:extLst>
                <a:ext uri="{FF2B5EF4-FFF2-40B4-BE49-F238E27FC236}">
                  <a16:creationId xmlns:a16="http://schemas.microsoft.com/office/drawing/2014/main" id="{E0E3C227-EFA0-47A9-BAEC-A3B06FCAF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27" name="Espaço Reservado para Texto 80">
              <a:extLst>
                <a:ext uri="{FF2B5EF4-FFF2-40B4-BE49-F238E27FC236}">
                  <a16:creationId xmlns:a16="http://schemas.microsoft.com/office/drawing/2014/main" id="{E691EA48-9FD0-4A91-A269-A8156DBAA8A1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do Fundo</a:t>
              </a:r>
            </a:p>
          </p:txBody>
        </p:sp>
        <p:sp>
          <p:nvSpPr>
            <p:cNvPr id="26" name="Espaço Reservado para Texto 80">
              <a:extLst>
                <a:ext uri="{FF2B5EF4-FFF2-40B4-BE49-F238E27FC236}">
                  <a16:creationId xmlns:a16="http://schemas.microsoft.com/office/drawing/2014/main" id="{CF9BA5D5-8439-442E-A476-F8D139086D8D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ipsum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consectetuer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" name="Grupo 4" title="Categoria do Fundo (Agrupada)">
            <a:extLst>
              <a:ext uri="{FF2B5EF4-FFF2-40B4-BE49-F238E27FC236}">
                <a16:creationId xmlns:a16="http://schemas.microsoft.com/office/drawing/2014/main" id="{9D2FFF25-64F0-47A5-BE16-964530465F5E}"/>
              </a:ext>
            </a:extLst>
          </p:cNvPr>
          <p:cNvGrpSpPr/>
          <p:nvPr/>
        </p:nvGrpSpPr>
        <p:grpSpPr>
          <a:xfrm>
            <a:off x="8881417" y="3927174"/>
            <a:ext cx="2497783" cy="1962347"/>
            <a:chOff x="8881417" y="2258575"/>
            <a:chExt cx="2497783" cy="1962347"/>
          </a:xfrm>
        </p:grpSpPr>
        <p:pic>
          <p:nvPicPr>
            <p:cNvPr id="9" name="Elemento gráfico 8" descr="Alvo" title="Espaço Reservado para Ícone">
              <a:extLst>
                <a:ext uri="{FF2B5EF4-FFF2-40B4-BE49-F238E27FC236}">
                  <a16:creationId xmlns:a16="http://schemas.microsoft.com/office/drawing/2014/main" id="{CE6069C6-95DD-4ED1-982A-DC78C0F4C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7" name="Espaço Reservado para Texto 80">
              <a:extLst>
                <a:ext uri="{FF2B5EF4-FFF2-40B4-BE49-F238E27FC236}">
                  <a16:creationId xmlns:a16="http://schemas.microsoft.com/office/drawing/2014/main" id="{2ABA949D-514D-46F1-9EA0-0044B954A1B5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B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Categoria do Fundo</a:t>
              </a:r>
            </a:p>
          </p:txBody>
        </p:sp>
        <p:sp>
          <p:nvSpPr>
            <p:cNvPr id="6" name="Espaço Reservado para Texto 80">
              <a:extLst>
                <a:ext uri="{FF2B5EF4-FFF2-40B4-BE49-F238E27FC236}">
                  <a16:creationId xmlns:a16="http://schemas.microsoft.com/office/drawing/2014/main" id="{A0FE60BC-B552-4E0C-A2F3-D99FDA7DA65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 rtlCol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0">
                <a:buNone/>
              </a:pP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ipsum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dolor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amet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consectetuer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adipiscing</a:t>
              </a:r>
              <a:r>
                <a:rPr lang="pt-B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pt-B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elit</a:t>
              </a:r>
              <a:endPara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3809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Imagem 10" descr="Imagem do slide de resumo, parte superior esquerda">
            <a:extLst>
              <a:ext uri="{FF2B5EF4-FFF2-40B4-BE49-F238E27FC236}">
                <a16:creationId xmlns:a16="http://schemas.microsoft.com/office/drawing/2014/main" id="{AD40D937-B3C8-43EA-A0D3-6CE4BF447E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Resumo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Slogan ou subtítulo do resumo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C163A50-2819-40D9-A42F-D84F47928C9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rtlCol="0"/>
          <a:lstStyle/>
          <a:p>
            <a:pPr rt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consectetuer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 </a:t>
            </a:r>
            <a:r>
              <a:rPr lang="pt-BR" dirty="0" err="1"/>
              <a:t>Maecenas</a:t>
            </a:r>
            <a:r>
              <a:rPr lang="pt-BR" dirty="0"/>
              <a:t> </a:t>
            </a:r>
            <a:r>
              <a:rPr lang="pt-BR" dirty="0" err="1"/>
              <a:t>porttitor</a:t>
            </a:r>
            <a:r>
              <a:rPr lang="pt-BR" dirty="0"/>
              <a:t> </a:t>
            </a:r>
            <a:r>
              <a:rPr lang="pt-BR" dirty="0" err="1"/>
              <a:t>congue</a:t>
            </a:r>
            <a:r>
              <a:rPr lang="pt-BR" dirty="0"/>
              <a:t> massa. </a:t>
            </a:r>
            <a:r>
              <a:rPr lang="pt-BR" dirty="0" err="1"/>
              <a:t>Fusce</a:t>
            </a:r>
            <a:r>
              <a:rPr lang="pt-BR" dirty="0"/>
              <a:t> </a:t>
            </a:r>
            <a:r>
              <a:rPr lang="pt-BR" dirty="0" err="1"/>
              <a:t>posuere</a:t>
            </a:r>
            <a:r>
              <a:rPr lang="pt-BR" dirty="0"/>
              <a:t>, magna </a:t>
            </a:r>
            <a:r>
              <a:rPr lang="pt-BR" dirty="0" err="1"/>
              <a:t>sed</a:t>
            </a:r>
            <a:r>
              <a:rPr lang="pt-BR" dirty="0"/>
              <a:t> </a:t>
            </a:r>
            <a:r>
              <a:rPr lang="pt-BR" dirty="0" err="1"/>
              <a:t>pulvinar</a:t>
            </a:r>
            <a:r>
              <a:rPr lang="pt-BR" dirty="0"/>
              <a:t> </a:t>
            </a:r>
            <a:r>
              <a:rPr lang="pt-BR" dirty="0" err="1"/>
              <a:t>ultricies</a:t>
            </a:r>
            <a:r>
              <a:rPr lang="pt-BR" dirty="0"/>
              <a:t>, </a:t>
            </a:r>
            <a:r>
              <a:rPr lang="pt-BR" dirty="0" err="1"/>
              <a:t>purus</a:t>
            </a:r>
            <a:r>
              <a:rPr lang="pt-BR" dirty="0"/>
              <a:t> </a:t>
            </a:r>
            <a:r>
              <a:rPr lang="pt-BR" dirty="0" err="1"/>
              <a:t>lectus</a:t>
            </a:r>
            <a:r>
              <a:rPr lang="pt-BR" dirty="0"/>
              <a:t> </a:t>
            </a:r>
            <a:r>
              <a:rPr lang="pt-BR" dirty="0" err="1"/>
              <a:t>malesuada</a:t>
            </a:r>
            <a:r>
              <a:rPr lang="pt-BR" dirty="0"/>
              <a:t> libero,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magna </a:t>
            </a:r>
            <a:r>
              <a:rPr lang="pt-BR" dirty="0" err="1"/>
              <a:t>eros</a:t>
            </a:r>
            <a:r>
              <a:rPr lang="pt-BR" dirty="0"/>
              <a:t> quis urna</a:t>
            </a:r>
          </a:p>
          <a:p>
            <a:pPr rtl="0"/>
            <a:r>
              <a:rPr lang="pt-BR" dirty="0"/>
              <a:t>Nunc </a:t>
            </a:r>
            <a:r>
              <a:rPr lang="pt-BR" dirty="0" err="1"/>
              <a:t>viverra</a:t>
            </a:r>
            <a:r>
              <a:rPr lang="pt-BR" dirty="0"/>
              <a:t> </a:t>
            </a:r>
            <a:r>
              <a:rPr lang="pt-BR" dirty="0" err="1"/>
              <a:t>imperdiet</a:t>
            </a:r>
            <a:r>
              <a:rPr lang="pt-BR" dirty="0"/>
              <a:t> </a:t>
            </a:r>
            <a:r>
              <a:rPr lang="pt-BR" dirty="0" err="1"/>
              <a:t>enim</a:t>
            </a:r>
            <a:r>
              <a:rPr lang="pt-BR" dirty="0"/>
              <a:t>. </a:t>
            </a:r>
            <a:r>
              <a:rPr lang="pt-BR" dirty="0" err="1"/>
              <a:t>Fusce</a:t>
            </a:r>
            <a:r>
              <a:rPr lang="pt-BR" dirty="0"/>
              <a:t> est.</a:t>
            </a:r>
            <a:br>
              <a:rPr lang="pt-BR" dirty="0"/>
            </a:br>
            <a:r>
              <a:rPr lang="pt-BR" dirty="0" err="1"/>
              <a:t>Vivamus</a:t>
            </a:r>
            <a:r>
              <a:rPr lang="pt-BR" dirty="0"/>
              <a:t> a </a:t>
            </a:r>
            <a:r>
              <a:rPr lang="pt-BR" dirty="0" err="1"/>
              <a:t>tellus</a:t>
            </a:r>
            <a:endParaRPr lang="pt-BR" dirty="0"/>
          </a:p>
          <a:p>
            <a:pPr rtl="0"/>
            <a:r>
              <a:rPr lang="pt-BR" dirty="0" err="1"/>
              <a:t>Pellentesque</a:t>
            </a:r>
            <a:r>
              <a:rPr lang="pt-BR" dirty="0"/>
              <a:t> </a:t>
            </a:r>
            <a:r>
              <a:rPr lang="pt-BR" dirty="0" err="1"/>
              <a:t>habitant</a:t>
            </a:r>
            <a:r>
              <a:rPr lang="pt-BR" dirty="0"/>
              <a:t> </a:t>
            </a:r>
            <a:r>
              <a:rPr lang="pt-BR" dirty="0" err="1"/>
              <a:t>morbi</a:t>
            </a:r>
            <a:r>
              <a:rPr lang="pt-BR" dirty="0"/>
              <a:t> </a:t>
            </a:r>
            <a:r>
              <a:rPr lang="pt-BR" dirty="0" err="1"/>
              <a:t>tristique</a:t>
            </a:r>
            <a:r>
              <a:rPr lang="pt-BR" dirty="0"/>
              <a:t> </a:t>
            </a:r>
            <a:r>
              <a:rPr lang="pt-BR" dirty="0" err="1"/>
              <a:t>senectus</a:t>
            </a:r>
            <a:r>
              <a:rPr lang="pt-BR" dirty="0"/>
              <a:t> et </a:t>
            </a:r>
            <a:r>
              <a:rPr lang="pt-BR" dirty="0" err="1"/>
              <a:t>netus</a:t>
            </a:r>
            <a:r>
              <a:rPr lang="pt-BR" dirty="0"/>
              <a:t> et </a:t>
            </a:r>
            <a:r>
              <a:rPr lang="pt-BR" dirty="0" err="1"/>
              <a:t>malesuada</a:t>
            </a:r>
            <a:r>
              <a:rPr lang="pt-BR" dirty="0"/>
              <a:t> fames ac </a:t>
            </a:r>
            <a:r>
              <a:rPr lang="pt-BR" dirty="0" err="1"/>
              <a:t>turpis</a:t>
            </a:r>
            <a:r>
              <a:rPr lang="pt-BR" dirty="0"/>
              <a:t> </a:t>
            </a:r>
            <a:r>
              <a:rPr lang="pt-BR" dirty="0" err="1"/>
              <a:t>egestas</a:t>
            </a:r>
            <a:r>
              <a:rPr lang="pt-BR" dirty="0"/>
              <a:t>. </a:t>
            </a:r>
            <a:r>
              <a:rPr lang="pt-BR" dirty="0" err="1"/>
              <a:t>Proin</a:t>
            </a:r>
            <a:r>
              <a:rPr lang="pt-BR" dirty="0"/>
              <a:t> </a:t>
            </a:r>
            <a:r>
              <a:rPr lang="pt-BR" dirty="0" err="1"/>
              <a:t>pharetra</a:t>
            </a:r>
            <a:r>
              <a:rPr lang="pt-BR" dirty="0"/>
              <a:t> </a:t>
            </a:r>
            <a:r>
              <a:rPr lang="pt-BR" dirty="0" err="1"/>
              <a:t>nonummy</a:t>
            </a:r>
            <a:r>
              <a:rPr lang="pt-BR" dirty="0"/>
              <a:t> pede. </a:t>
            </a:r>
            <a:r>
              <a:rPr lang="pt-BR" dirty="0" err="1"/>
              <a:t>Mauris</a:t>
            </a:r>
            <a:r>
              <a:rPr lang="pt-BR" dirty="0"/>
              <a:t> et </a:t>
            </a:r>
            <a:r>
              <a:rPr lang="pt-BR" dirty="0" err="1"/>
              <a:t>orci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 Equipe</a:t>
            </a:r>
          </a:p>
        </p:txBody>
      </p:sp>
      <p:cxnSp>
        <p:nvCxnSpPr>
          <p:cNvPr id="40" name="Conector reto 39" descr="Segunda linha divisória no slide">
            <a:extLst>
              <a:ext uri="{FF2B5EF4-FFF2-40B4-BE49-F238E27FC236}">
                <a16:creationId xmlns:a16="http://schemas.microsoft.com/office/drawing/2014/main" id="{57D2FD2B-650B-4B33-9DC9-EB31F82F2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94268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Espaço Reservado para Imagem 54">
            <a:extLst>
              <a:ext uri="{FF2B5EF4-FFF2-40B4-BE49-F238E27FC236}">
                <a16:creationId xmlns:a16="http://schemas.microsoft.com/office/drawing/2014/main" id="{14FB4CC4-83B3-4ADC-B42C-B63F4C89C3D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tretch>
            <a:fillRect/>
          </a:stretch>
        </p:blipFill>
        <p:spPr>
          <a:xfrm>
            <a:off x="4533714" y="2160704"/>
            <a:ext cx="1229425" cy="1229425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424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Rafael dos Santos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cxnSp>
        <p:nvCxnSpPr>
          <p:cNvPr id="41" name="Conector reto 40" descr="Terceira linha divisória no slide">
            <a:extLst>
              <a:ext uri="{FF2B5EF4-FFF2-40B4-BE49-F238E27FC236}">
                <a16:creationId xmlns:a16="http://schemas.microsoft.com/office/drawing/2014/main" id="{9CDA13B4-C0CC-425B-B570-F7F7B5BC5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02580" y="2166417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Espaço Reservado para Imagem 56">
            <a:extLst>
              <a:ext uri="{FF2B5EF4-FFF2-40B4-BE49-F238E27FC236}">
                <a16:creationId xmlns:a16="http://schemas.microsoft.com/office/drawing/2014/main" id="{8146EA2C-9EA2-4418-9C07-E2D4CA16514C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/>
          <a:stretch>
            <a:fillRect/>
          </a:stretch>
        </p:blipFill>
        <p:spPr>
          <a:xfrm>
            <a:off x="6442075" y="2161381"/>
            <a:ext cx="1228725" cy="1228725"/>
          </a:xfr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56736" y="3926335"/>
            <a:ext cx="1800000" cy="504000"/>
          </a:xfrm>
        </p:spPr>
        <p:txBody>
          <a:bodyPr rtlCol="0"/>
          <a:lstStyle/>
          <a:p>
            <a:pPr rtl="0"/>
            <a:r>
              <a:rPr lang="pt-BR" dirty="0"/>
              <a:t>Cristian Mateus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 err="1"/>
              <a:t>Dev</a:t>
            </a:r>
            <a:r>
              <a:rPr lang="pt-BR" dirty="0"/>
              <a:t> Team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cxnSp>
        <p:nvCxnSpPr>
          <p:cNvPr id="52" name="Conector reto 51" descr="Segunda linha divisória no slide">
            <a:extLst>
              <a:ext uri="{FF2B5EF4-FFF2-40B4-BE49-F238E27FC236}">
                <a16:creationId xmlns:a16="http://schemas.microsoft.com/office/drawing/2014/main" id="{D35B09D6-FCA6-46B1-B56A-93C52E80E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69186" y="2259164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Espaço Reservado para Imagem 104" descr="Espaço Reservado para Imagem">
            <a:extLst>
              <a:ext uri="{FF2B5EF4-FFF2-40B4-BE49-F238E27FC236}">
                <a16:creationId xmlns:a16="http://schemas.microsoft.com/office/drawing/2014/main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O problema</a:t>
            </a:r>
          </a:p>
        </p:txBody>
      </p:sp>
      <p:pic>
        <p:nvPicPr>
          <p:cNvPr id="71" name="Espaço Reservado para Imagem 70" descr="Grão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5874" y="1706545"/>
            <a:ext cx="691688" cy="691688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Grãos e Vagens</a:t>
            </a:r>
          </a:p>
        </p:txBody>
      </p:sp>
      <p:sp>
        <p:nvSpPr>
          <p:cNvPr id="78" name="Espaço Reservado para Texto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378687" cy="720000"/>
          </a:xfrm>
        </p:spPr>
        <p:txBody>
          <a:bodyPr rtlCol="0"/>
          <a:lstStyle/>
          <a:p>
            <a:pPr rtl="0"/>
            <a:r>
              <a:rPr lang="pt-BR" dirty="0"/>
              <a:t>É necessário preencher manualmente no app a quantidade de grãos e vagens que a planta tem.</a:t>
            </a:r>
          </a:p>
        </p:txBody>
      </p:sp>
      <p:cxnSp>
        <p:nvCxnSpPr>
          <p:cNvPr id="79" name="Conector reto 78" descr="Primeira linha divisória no slide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Espaço Reservado para Imagem 72" descr="Ampulheta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5874" y="3271181"/>
            <a:ext cx="691688" cy="691688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Tempo</a:t>
            </a:r>
          </a:p>
        </p:txBody>
      </p:sp>
      <p:sp>
        <p:nvSpPr>
          <p:cNvPr id="76" name="Espaço Reservado para Texto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001317" cy="720000"/>
          </a:xfrm>
        </p:spPr>
        <p:txBody>
          <a:bodyPr rtlCol="0"/>
          <a:lstStyle/>
          <a:p>
            <a:pPr rtl="0"/>
            <a:r>
              <a:rPr lang="pt-BR" dirty="0"/>
              <a:t>Esse é um processo que leva no mínimo 15 minutos indo á campo.</a:t>
            </a:r>
          </a:p>
        </p:txBody>
      </p:sp>
      <p:cxnSp>
        <p:nvCxnSpPr>
          <p:cNvPr id="80" name="Conector reto 79" descr="Segunda linha divisória no slide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Espaço Reservado para Imagem 74" descr="Relógio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5874" y="4835817"/>
            <a:ext cx="691688" cy="691688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Eficiência</a:t>
            </a:r>
          </a:p>
        </p:txBody>
      </p:sp>
      <p:sp>
        <p:nvSpPr>
          <p:cNvPr id="77" name="Espaço Reservado para Texto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866629"/>
            <a:ext cx="3002400" cy="720000"/>
          </a:xfrm>
        </p:spPr>
        <p:txBody>
          <a:bodyPr rtlCol="0"/>
          <a:lstStyle/>
          <a:p>
            <a:pPr rtl="0"/>
            <a:r>
              <a:rPr lang="pt-BR" dirty="0"/>
              <a:t>Uma inteligência artificial poderia fazer a contagem preliminar e mais rápido que um ser humano como uso de uma foto.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7928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Backlog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t-BR" dirty="0"/>
              <a:t>Como faremos a escala no futuro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869ACF9-B7F9-4774-B207-2EF78971151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/>
          <a:p>
            <a:pPr rtl="0"/>
            <a:r>
              <a:rPr lang="pt-BR" dirty="0"/>
              <a:t>Sprint 1</a:t>
            </a:r>
            <a:endParaRPr lang="pt-BR" dirty="0">
              <a:latin typeface="+mn-lt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0F641-F6F8-461C-9C2D-07E416875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algn="just">
              <a:spcBef>
                <a:spcPts val="200"/>
              </a:spcBef>
            </a:pPr>
            <a:r>
              <a:rPr lang="pt-BR" sz="1200" dirty="0"/>
              <a:t>Reordenar tela de cadastro de amostra;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Estudar: Redes Neurais </a:t>
            </a:r>
            <a:r>
              <a:rPr lang="pt-BR" sz="1200" dirty="0" err="1"/>
              <a:t>Convolucionais</a:t>
            </a:r>
            <a:r>
              <a:rPr lang="pt-BR" sz="1200" dirty="0"/>
              <a:t>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Estudar: Processamento de Imagem.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Estruturar um projeto em </a:t>
            </a:r>
            <a:r>
              <a:rPr lang="pt-BR" sz="1200" dirty="0" err="1"/>
              <a:t>Flask</a:t>
            </a:r>
            <a:r>
              <a:rPr lang="pt-BR" sz="1200" dirty="0"/>
              <a:t> para realizar os </a:t>
            </a:r>
            <a:r>
              <a:rPr lang="pt-BR" sz="1200" dirty="0" err="1"/>
              <a:t>requests</a:t>
            </a:r>
            <a:r>
              <a:rPr lang="pt-BR" sz="1200" dirty="0"/>
              <a:t> por API da IA;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Modelar e treinar a IA para identificar vagens de soja presentes na foto da planta;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Modelar e treinar a IA para identificar vagens de soja presentes na foto da planta;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Redimensionar as imagens lidas pela IA para 256x256;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 err="1"/>
              <a:t>Padding</a:t>
            </a:r>
            <a:r>
              <a:rPr lang="pt-BR" sz="1200" dirty="0"/>
              <a:t> da imagem;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Finalizar tradução das telas;</a:t>
            </a:r>
          </a:p>
          <a:p>
            <a:pPr marL="0" algn="just">
              <a:spcBef>
                <a:spcPts val="200"/>
              </a:spcBef>
            </a:pPr>
            <a:r>
              <a:rPr lang="pt-BR" sz="1200" dirty="0"/>
              <a:t>Processamento de imagem: transformar RGB da 255 para 0 ou 1;</a:t>
            </a:r>
          </a:p>
          <a:p>
            <a:endParaRPr lang="pt-BR" sz="1400" dirty="0"/>
          </a:p>
          <a:p>
            <a:endParaRPr lang="pt-BR" sz="1400" dirty="0"/>
          </a:p>
          <a:p>
            <a:pPr rtl="0"/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A2613D7-9904-47E7-A848-78E09B4F4A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pt-BR" dirty="0"/>
              <a:t>Sprint 2</a:t>
            </a:r>
            <a:endParaRPr lang="pt-BR" dirty="0">
              <a:latin typeface="+mn-lt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B9D7DA5-9DA5-4EDA-AAC1-B5A593D730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algn="just">
              <a:spcBef>
                <a:spcPts val="200"/>
              </a:spcBef>
            </a:pPr>
            <a:r>
              <a:rPr lang="pt-BR" sz="1200" dirty="0"/>
              <a:t>Modelar e treinar IA para realizar a contagem de semente por vagem de soja;</a:t>
            </a:r>
          </a:p>
          <a:p>
            <a:pPr algn="just">
              <a:spcBef>
                <a:spcPts val="200"/>
              </a:spcBef>
            </a:pPr>
            <a:r>
              <a:rPr lang="pt-BR" sz="1200" dirty="0"/>
              <a:t>Integrar scripts de </a:t>
            </a:r>
            <a:r>
              <a:rPr lang="pt-BR" sz="1200" dirty="0" err="1"/>
              <a:t>resize</a:t>
            </a:r>
            <a:r>
              <a:rPr lang="pt-BR" sz="1200" dirty="0"/>
              <a:t> e de transformar RGB com a IA;</a:t>
            </a:r>
          </a:p>
          <a:p>
            <a:pPr algn="just">
              <a:spcBef>
                <a:spcPts val="200"/>
              </a:spcBef>
            </a:pPr>
            <a:r>
              <a:rPr lang="pt-BR" sz="1200" dirty="0"/>
              <a:t>Aplicar máscara com o desenho de o contorno de uma Soja ao utilizar a função de tirar a foto.</a:t>
            </a:r>
          </a:p>
          <a:p>
            <a:pPr algn="just">
              <a:spcBef>
                <a:spcPts val="200"/>
              </a:spcBef>
            </a:pPr>
            <a:r>
              <a:rPr lang="pt-BR" sz="1200" dirty="0" err="1"/>
              <a:t>Refatorar</a:t>
            </a:r>
            <a:r>
              <a:rPr lang="pt-BR" sz="1200" dirty="0"/>
              <a:t> </a:t>
            </a:r>
            <a:r>
              <a:rPr lang="pt-BR" sz="1200" dirty="0" err="1"/>
              <a:t>back-end</a:t>
            </a:r>
            <a:r>
              <a:rPr lang="pt-BR" sz="1200" dirty="0"/>
              <a:t>;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t-BR" dirty="0"/>
              <a:t>Sprint 3</a:t>
            </a:r>
            <a:endParaRPr lang="pt-BR" sz="1400" dirty="0">
              <a:latin typeface="+mn-lt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593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4E6C1-B1C5-40C3-9B90-EF2666FB1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Backlog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DC64B4F-EF8E-442A-8D01-0AD7034A682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/>
          <a:p>
            <a:pPr rtl="0"/>
            <a:r>
              <a:rPr lang="pt-BR" dirty="0"/>
              <a:t>Como faremos a escala no futuro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CAA0F0E-6B7F-4145-A8E2-90DC4D675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474049" y="1651547"/>
            <a:ext cx="2975578" cy="648000"/>
          </a:xfrm>
        </p:spPr>
        <p:txBody>
          <a:bodyPr rtlCol="0"/>
          <a:lstStyle/>
          <a:p>
            <a:pPr rtl="0"/>
            <a:r>
              <a:rPr lang="pt-BR" dirty="0"/>
              <a:t>Sprint 4</a:t>
            </a:r>
            <a:endParaRPr lang="pt-BR" sz="1400" dirty="0">
              <a:latin typeface="+mn-lt"/>
            </a:endParaRP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B29415E-FF87-4959-B427-0EA155C16B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74048" y="2468108"/>
            <a:ext cx="2963619" cy="3314200"/>
          </a:xfrm>
        </p:spPr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1B23B52-8351-4A05-ABAB-5A128EE68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5603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MVP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Segue o </a:t>
            </a:r>
            <a:r>
              <a:rPr lang="pt-BR" dirty="0" err="1"/>
              <a:t>minimun</a:t>
            </a:r>
            <a:r>
              <a:rPr lang="pt-BR" dirty="0"/>
              <a:t> </a:t>
            </a:r>
            <a:r>
              <a:rPr lang="pt-BR" dirty="0" err="1"/>
              <a:t>viable</a:t>
            </a:r>
            <a:r>
              <a:rPr lang="pt-BR" dirty="0"/>
              <a:t> </a:t>
            </a:r>
            <a:r>
              <a:rPr lang="pt-BR" dirty="0" err="1"/>
              <a:t>product</a:t>
            </a:r>
            <a:r>
              <a:rPr lang="pt-BR" dirty="0"/>
              <a:t>.</a:t>
            </a:r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831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B49E91-9331-4D7D-9534-00A6BAB6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MVP 1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108DE63-22D3-42B8-803D-E9D8BE04D5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95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Espaço Reservado para Imagem 25" descr="Espaço Reservado para Imagem">
            <a:extLst>
              <a:ext uri="{FF2B5EF4-FFF2-40B4-BE49-F238E27FC236}">
                <a16:creationId xmlns:a16="http://schemas.microsoft.com/office/drawing/2014/main" id="{925A3C19-2816-4D4F-B6A9-C4A6DA022E3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14" y="86714"/>
            <a:ext cx="6009285" cy="6684572"/>
          </a:xfr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/>
              <a:t>Conclusão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grpSp>
        <p:nvGrpSpPr>
          <p:cNvPr id="60" name="Grupo 59" title="forma geométrica">
            <a:extLst>
              <a:ext uri="{FF2B5EF4-FFF2-40B4-BE49-F238E27FC236}">
                <a16:creationId xmlns:a16="http://schemas.microsoft.com/office/drawing/2014/main" id="{502D7333-D43E-4F9D-B14F-59FA693F743A}"/>
              </a:ext>
            </a:extLst>
          </p:cNvPr>
          <p:cNvGrpSpPr/>
          <p:nvPr/>
        </p:nvGrpSpPr>
        <p:grpSpPr>
          <a:xfrm>
            <a:off x="8203224" y="-109"/>
            <a:ext cx="3081180" cy="3011457"/>
            <a:chOff x="8203224" y="-109"/>
            <a:chExt cx="3081180" cy="3011457"/>
          </a:xfrm>
        </p:grpSpPr>
        <p:sp>
          <p:nvSpPr>
            <p:cNvPr id="50" name="Forma livre: Forma 13">
              <a:extLst>
                <a:ext uri="{FF2B5EF4-FFF2-40B4-BE49-F238E27FC236}">
                  <a16:creationId xmlns:a16="http://schemas.microsoft.com/office/drawing/2014/main" id="{59FDA323-CBDE-41E6-924C-03E74A614CC9}"/>
                </a:ext>
              </a:extLst>
            </p:cNvPr>
            <p:cNvSpPr/>
            <p:nvPr/>
          </p:nvSpPr>
          <p:spPr>
            <a:xfrm rot="4308689">
              <a:off x="8775952" y="408682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9CE92FB3-8AD8-47EB-97CA-0ECDC09120D0}"/>
                </a:ext>
              </a:extLst>
            </p:cNvPr>
            <p:cNvSpPr/>
            <p:nvPr/>
          </p:nvSpPr>
          <p:spPr>
            <a:xfrm rot="13830869">
              <a:off x="9042191" y="2734930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2" name="Forma livre: Forma 17">
              <a:extLst>
                <a:ext uri="{FF2B5EF4-FFF2-40B4-BE49-F238E27FC236}">
                  <a16:creationId xmlns:a16="http://schemas.microsoft.com/office/drawing/2014/main" id="{4F13AF84-D580-486F-B6A7-DD766242180B}"/>
                </a:ext>
              </a:extLst>
            </p:cNvPr>
            <p:cNvSpPr/>
            <p:nvPr/>
          </p:nvSpPr>
          <p:spPr>
            <a:xfrm rot="12431080">
              <a:off x="9113375" y="2470891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3" name="Forma livre: Forma 19">
              <a:extLst>
                <a:ext uri="{FF2B5EF4-FFF2-40B4-BE49-F238E27FC236}">
                  <a16:creationId xmlns:a16="http://schemas.microsoft.com/office/drawing/2014/main" id="{D9B80E43-DA23-4DAF-9988-45904EB5005D}"/>
                </a:ext>
              </a:extLst>
            </p:cNvPr>
            <p:cNvSpPr/>
            <p:nvPr/>
          </p:nvSpPr>
          <p:spPr>
            <a:xfrm rot="4308689">
              <a:off x="8370204" y="-167089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4" name="Forma livre: Forma 23">
              <a:extLst>
                <a:ext uri="{FF2B5EF4-FFF2-40B4-BE49-F238E27FC236}">
                  <a16:creationId xmlns:a16="http://schemas.microsoft.com/office/drawing/2014/main" id="{F9FBA27B-A072-4DE9-A04B-B238E9C6C89C}"/>
                </a:ext>
              </a:extLst>
            </p:cNvPr>
            <p:cNvSpPr/>
            <p:nvPr/>
          </p:nvSpPr>
          <p:spPr>
            <a:xfrm rot="17193105">
              <a:off x="10959548" y="1603457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E67CB484-653D-4AC0-97B9-380A17B2A23B}"/>
                </a:ext>
              </a:extLst>
            </p:cNvPr>
            <p:cNvSpPr/>
            <p:nvPr/>
          </p:nvSpPr>
          <p:spPr>
            <a:xfrm rot="17193105">
              <a:off x="10463812" y="1384386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</p:grp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FB2076-ED27-384F-AA60-C162A455D1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97932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5373_TF16411174.potx" id="{4D81F648-34DB-46BC-A233-EE22A491ED4D}" vid="{5B1442B3-E17A-4F57-8625-D77AB4EF32E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</Template>
  <TotalTime>0</TotalTime>
  <Words>884</Words>
  <Application>Microsoft Office PowerPoint</Application>
  <PresentationFormat>Widescreen</PresentationFormat>
  <Paragraphs>279</Paragraphs>
  <Slides>24</Slides>
  <Notes>9</Notes>
  <HiddenSlides>13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Rockwell</vt:lpstr>
      <vt:lpstr>Times New Roman</vt:lpstr>
      <vt:lpstr>Tema do Office</vt:lpstr>
      <vt:lpstr>Equipe Soyia  Sprint 1</vt:lpstr>
      <vt:lpstr>A Equipe</vt:lpstr>
      <vt:lpstr>A Equipe</vt:lpstr>
      <vt:lpstr>O problema</vt:lpstr>
      <vt:lpstr>Backlog</vt:lpstr>
      <vt:lpstr>Backlog</vt:lpstr>
      <vt:lpstr>MVP</vt:lpstr>
      <vt:lpstr>MVP 1</vt:lpstr>
      <vt:lpstr>Conclusão</vt:lpstr>
      <vt:lpstr>Burndown</vt:lpstr>
      <vt:lpstr>Obrigado</vt:lpstr>
      <vt:lpstr>Slides modelo abaixo</vt:lpstr>
      <vt:lpstr>Sobre nós</vt:lpstr>
      <vt:lpstr>A Solução</vt:lpstr>
      <vt:lpstr>Produto Digital</vt:lpstr>
      <vt:lpstr>Título do Slide Divisor</vt:lpstr>
      <vt:lpstr>Modelo de Negócios</vt:lpstr>
      <vt:lpstr>Oportunidade de Mercado</vt:lpstr>
      <vt:lpstr>Concorrência</vt:lpstr>
      <vt:lpstr>Força</vt:lpstr>
      <vt:lpstr>Linha do tempo</vt:lpstr>
      <vt:lpstr>Finanças</vt:lpstr>
      <vt:lpstr>Financiamento</vt:lpstr>
      <vt:lpstr>Resumo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2022-09-14T10:54:18Z</dcterms:created>
  <dcterms:modified xsi:type="dcterms:W3CDTF">2022-09-18T21:46:05Z</dcterms:modified>
</cp:coreProperties>
</file>